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</p:sldMasterIdLst>
  <p:notesMasterIdLst>
    <p:notesMasterId r:id="rId61"/>
  </p:notesMasterIdLst>
  <p:sldIdLst>
    <p:sldId id="303" r:id="rId8"/>
    <p:sldId id="257" r:id="rId9"/>
    <p:sldId id="259" r:id="rId10"/>
    <p:sldId id="304" r:id="rId11"/>
    <p:sldId id="262" r:id="rId12"/>
    <p:sldId id="265" r:id="rId13"/>
    <p:sldId id="277" r:id="rId14"/>
    <p:sldId id="260" r:id="rId15"/>
    <p:sldId id="342" r:id="rId16"/>
    <p:sldId id="341" r:id="rId17"/>
    <p:sldId id="339" r:id="rId18"/>
    <p:sldId id="326" r:id="rId19"/>
    <p:sldId id="263" r:id="rId20"/>
    <p:sldId id="261" r:id="rId21"/>
    <p:sldId id="282" r:id="rId22"/>
    <p:sldId id="283" r:id="rId23"/>
    <p:sldId id="281" r:id="rId24"/>
    <p:sldId id="334" r:id="rId25"/>
    <p:sldId id="350" r:id="rId26"/>
    <p:sldId id="351" r:id="rId27"/>
    <p:sldId id="267" r:id="rId28"/>
    <p:sldId id="284" r:id="rId29"/>
    <p:sldId id="344" r:id="rId30"/>
    <p:sldId id="345" r:id="rId31"/>
    <p:sldId id="268" r:id="rId32"/>
    <p:sldId id="285" r:id="rId33"/>
    <p:sldId id="286" r:id="rId34"/>
    <p:sldId id="346" r:id="rId35"/>
    <p:sldId id="347" r:id="rId36"/>
    <p:sldId id="348" r:id="rId37"/>
    <p:sldId id="337" r:id="rId38"/>
    <p:sldId id="357" r:id="rId39"/>
    <p:sldId id="358" r:id="rId40"/>
    <p:sldId id="330" r:id="rId41"/>
    <p:sldId id="363" r:id="rId42"/>
    <p:sldId id="271" r:id="rId43"/>
    <p:sldId id="352" r:id="rId44"/>
    <p:sldId id="354" r:id="rId45"/>
    <p:sldId id="289" r:id="rId46"/>
    <p:sldId id="356" r:id="rId47"/>
    <p:sldId id="287" r:id="rId48"/>
    <p:sldId id="355" r:id="rId49"/>
    <p:sldId id="288" r:id="rId50"/>
    <p:sldId id="310" r:id="rId51"/>
    <p:sldId id="308" r:id="rId52"/>
    <p:sldId id="291" r:id="rId53"/>
    <p:sldId id="294" r:id="rId54"/>
    <p:sldId id="290" r:id="rId55"/>
    <p:sldId id="292" r:id="rId56"/>
    <p:sldId id="293" r:id="rId57"/>
    <p:sldId id="296" r:id="rId58"/>
    <p:sldId id="295" r:id="rId59"/>
    <p:sldId id="375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CBB80-DCDB-4E9A-B8E1-CC71D3011955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3ABBB-1BB6-4436-ABC1-90D1B233A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5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6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5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3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2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2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4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3ABBB-1BB6-4436-ABC1-90D1B233A3FA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4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0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2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51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9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69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5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8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3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56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43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0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2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51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98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0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69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2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3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5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43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0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2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51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98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0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6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48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5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2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56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43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0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2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51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98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796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69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5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2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3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56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43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0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32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511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48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07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69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75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2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53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56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43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847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43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5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642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14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624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90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901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31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62115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3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9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2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7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5E01-E189-4FD0-8489-9387F0A32120}" type="datetimeFigureOut">
              <a:rPr lang="ru-RU" smtClean="0"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5C23-3C79-41EC-9063-A29734790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9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5E01-E189-4FD0-8489-9387F0A321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75C23-3C79-41EC-9063-A297347900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09.10.2023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C6E7FC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C6E7F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2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0.png"/><Relationship Id="rId7" Type="http://schemas.openxmlformats.org/officeDocument/2006/relationships/image" Target="../media/image3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jpeg"/><Relationship Id="rId5" Type="http://schemas.openxmlformats.org/officeDocument/2006/relationships/image" Target="../media/image12.png"/><Relationship Id="rId10" Type="http://schemas.openxmlformats.org/officeDocument/2006/relationships/image" Target="../media/image45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0.png"/><Relationship Id="rId7" Type="http://schemas.openxmlformats.org/officeDocument/2006/relationships/image" Target="../media/image4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jpeg"/><Relationship Id="rId5" Type="http://schemas.openxmlformats.org/officeDocument/2006/relationships/image" Target="../media/image12.png"/><Relationship Id="rId10" Type="http://schemas.openxmlformats.org/officeDocument/2006/relationships/image" Target="../media/image50.jpeg"/><Relationship Id="rId4" Type="http://schemas.openxmlformats.org/officeDocument/2006/relationships/image" Target="../media/image11.pn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0.png"/><Relationship Id="rId7" Type="http://schemas.openxmlformats.org/officeDocument/2006/relationships/image" Target="../media/image5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2.png"/><Relationship Id="rId10" Type="http://schemas.openxmlformats.org/officeDocument/2006/relationships/image" Target="../media/image61.jpeg"/><Relationship Id="rId4" Type="http://schemas.openxmlformats.org/officeDocument/2006/relationships/image" Target="../media/image11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0.png"/><Relationship Id="rId7" Type="http://schemas.openxmlformats.org/officeDocument/2006/relationships/image" Target="../media/image6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ocratify.net/quotes/ian-amos-komenskii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0.png"/><Relationship Id="rId7" Type="http://schemas.openxmlformats.org/officeDocument/2006/relationships/image" Target="../media/image8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0.png"/><Relationship Id="rId7" Type="http://schemas.openxmlformats.org/officeDocument/2006/relationships/image" Target="../media/image8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10.png"/><Relationship Id="rId7" Type="http://schemas.openxmlformats.org/officeDocument/2006/relationships/image" Target="../media/image9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.png"/><Relationship Id="rId7" Type="http://schemas.openxmlformats.org/officeDocument/2006/relationships/image" Target="../media/image10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6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.png"/><Relationship Id="rId7" Type="http://schemas.openxmlformats.org/officeDocument/2006/relationships/image" Target="../media/image1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176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227" y="30872"/>
            <a:ext cx="8921310" cy="809627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Неделя открытых   встреч</a:t>
            </a:r>
            <a:b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</a:br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 «Мы вместе: партнёрские и методические контакты развиваются»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6213903" y="5019406"/>
            <a:ext cx="5673298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 Исаева Елена </a:t>
            </a:r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Николаевна,</a:t>
            </a:r>
            <a:endParaRPr lang="ru-RU" sz="20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в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оспитатель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МБДОУ «ДСОВ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«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Лесная сказка»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415589" y="3580049"/>
            <a:ext cx="7771274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Применение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технологии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ТИКО-моделирования в образовательном пространстве современного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ДОУ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F1071B-A6DC-1536-7E77-56B5BE1D2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006" y="2717347"/>
            <a:ext cx="187163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5B06BE-6571-46DA-8463-645CC2D95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5903" r="3483" b="9815"/>
          <a:stretch/>
        </p:blipFill>
        <p:spPr>
          <a:xfrm>
            <a:off x="6580041" y="835543"/>
            <a:ext cx="4650263" cy="249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6B5BA60-F4C6-45DD-8723-3195CF160C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14243" r="5370" b="9643"/>
          <a:stretch/>
        </p:blipFill>
        <p:spPr>
          <a:xfrm>
            <a:off x="601983" y="692088"/>
            <a:ext cx="4886483" cy="278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EDC8699-94E2-41B9-B56B-AC211CB555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16968" r="8147" b="7621"/>
          <a:stretch/>
        </p:blipFill>
        <p:spPr>
          <a:xfrm>
            <a:off x="3832847" y="3275718"/>
            <a:ext cx="4829239" cy="285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56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7F123B7-5E95-4384-A4E5-AD2460D49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16539" r="6636" b="8674"/>
          <a:stretch/>
        </p:blipFill>
        <p:spPr>
          <a:xfrm>
            <a:off x="1767966" y="651674"/>
            <a:ext cx="9462338" cy="543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2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4EBFB9-9006-4414-A38C-F7590B078C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6772" r="4774" b="6805"/>
          <a:stretch/>
        </p:blipFill>
        <p:spPr>
          <a:xfrm>
            <a:off x="714705" y="709508"/>
            <a:ext cx="5599651" cy="319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9B4562-E024-433C-86D6-7030BDFA6A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5061" r="7661" b="7975"/>
          <a:stretch/>
        </p:blipFill>
        <p:spPr>
          <a:xfrm>
            <a:off x="6179752" y="2730843"/>
            <a:ext cx="5297543" cy="326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191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05" y="3630120"/>
            <a:ext cx="1801284" cy="237011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9" y="693532"/>
            <a:ext cx="5423396" cy="27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ÐÐ°ÑÑÐ¸Ð½ÐºÐ¸ Ð¿Ð¾ Ð·Ð°Ð¿ÑÐ¾ÑÑ ÐºÐ°ÑÑÐ¸Ð½ÐºÐ¸ Ð¿ÑÐ¸Ð·Ð¼Ð° Ð¸Ð· ÑÐ¸ÐºÐ¾ ÐºÐ¾Ð½ÑÑÑÑÐºÑÐ¾ÑÐ°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13" y="385936"/>
            <a:ext cx="4514011" cy="338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61" y="3436882"/>
            <a:ext cx="2026290" cy="24478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58" y="3191088"/>
            <a:ext cx="2157020" cy="28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1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521409" y="502335"/>
            <a:ext cx="67846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конструктора ТИКО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85787" y="1009650"/>
            <a:ext cx="4321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маленький треугольник равносторонний</a:t>
            </a:r>
          </a:p>
        </p:txBody>
      </p:sp>
      <p:pic>
        <p:nvPicPr>
          <p:cNvPr id="19" name="Picture 16" descr="треугольники маленьк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94" y="1545010"/>
            <a:ext cx="2547327" cy="221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632997" y="1100964"/>
            <a:ext cx="4010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большой треугольник равносторонний</a:t>
            </a:r>
          </a:p>
        </p:txBody>
      </p:sp>
      <p:pic>
        <p:nvPicPr>
          <p:cNvPr id="21" name="Picture 12" descr="треугольники большие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53" y="1722929"/>
            <a:ext cx="3267707" cy="1936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54544" y="4028307"/>
            <a:ext cx="4321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маленький треугольник прямоугольный</a:t>
            </a:r>
          </a:p>
        </p:txBody>
      </p:sp>
      <p:pic>
        <p:nvPicPr>
          <p:cNvPr id="23" name="Picture 20" descr="треугольники прямоугольны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94" y="4514419"/>
            <a:ext cx="2603000" cy="1760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7327711" y="3844952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треугольник равнобедренный</a:t>
            </a:r>
          </a:p>
        </p:txBody>
      </p:sp>
      <p:pic>
        <p:nvPicPr>
          <p:cNvPr id="25" name="Picture 16" descr="треугольники равнобедренны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09" y="4108931"/>
            <a:ext cx="2990026" cy="2166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977847" y="1907702"/>
            <a:ext cx="41052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большой равносторонний треугольник с треугольным отверстием</a:t>
            </a:r>
          </a:p>
        </p:txBody>
      </p:sp>
      <p:pic>
        <p:nvPicPr>
          <p:cNvPr id="27" name="Picture 14" descr="большие треугольники с отверстиям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21" y="2762130"/>
            <a:ext cx="3287008" cy="238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37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84677" y="519112"/>
            <a:ext cx="2669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маленький квадрат</a:t>
            </a:r>
          </a:p>
        </p:txBody>
      </p:sp>
      <p:pic>
        <p:nvPicPr>
          <p:cNvPr id="10" name="Picture 14" descr="квадраты маленьк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78" y="888444"/>
            <a:ext cx="2580508" cy="2374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48945" y="3611562"/>
            <a:ext cx="3750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маленький квадрат с круглым отверстием</a:t>
            </a:r>
          </a:p>
        </p:txBody>
      </p:sp>
      <p:pic>
        <p:nvPicPr>
          <p:cNvPr id="14" name="Picture 18" descr="квадраты маленькие с отверстиям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4" t="-1085" r="-488" b="1"/>
          <a:stretch/>
        </p:blipFill>
        <p:spPr bwMode="auto">
          <a:xfrm rot="5400000">
            <a:off x="1547458" y="3899377"/>
            <a:ext cx="2115250" cy="269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651249" y="519112"/>
            <a:ext cx="457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большой квадрат</a:t>
            </a:r>
          </a:p>
        </p:txBody>
      </p:sp>
      <p:pic>
        <p:nvPicPr>
          <p:cNvPr id="16" name="Picture 12" descr="квадраты большие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65" y="898867"/>
            <a:ext cx="3905375" cy="2305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887102" y="503413"/>
            <a:ext cx="36929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большой квадрат с квадратным отверстием</a:t>
            </a:r>
          </a:p>
        </p:txBody>
      </p:sp>
      <p:pic>
        <p:nvPicPr>
          <p:cNvPr id="18" name="Picture 14" descr="квадраты большие с отверстиями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" r="48628"/>
          <a:stretch/>
        </p:blipFill>
        <p:spPr bwMode="auto">
          <a:xfrm rot="5400000">
            <a:off x="8741417" y="4178562"/>
            <a:ext cx="2008236" cy="2166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50754" t="-336" b="-1"/>
          <a:stretch/>
        </p:blipFill>
        <p:spPr>
          <a:xfrm rot="5400000">
            <a:off x="8817519" y="964256"/>
            <a:ext cx="2112206" cy="242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/>
          <a:srcRect t="-731" r="45256"/>
          <a:stretch/>
        </p:blipFill>
        <p:spPr>
          <a:xfrm rot="5400000">
            <a:off x="5105268" y="4145142"/>
            <a:ext cx="2031334" cy="239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7842866" y="3204060"/>
            <a:ext cx="37500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большой квадрат с дополнительными отверстиями для крепления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213696" y="3253327"/>
            <a:ext cx="37500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маленький квадрат с дополнительными отверстиями для крепления</a:t>
            </a:r>
          </a:p>
        </p:txBody>
      </p:sp>
    </p:spTree>
    <p:extLst>
      <p:ext uri="{BB962C8B-B14F-4D97-AF65-F5344CB8AC3E}">
        <p14:creationId xmlns:p14="http://schemas.microsoft.com/office/powerpoint/2010/main" val="411237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004942" y="473075"/>
            <a:ext cx="212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прямоугольник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17" y="798071"/>
            <a:ext cx="2609334" cy="195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35306" y="2713354"/>
            <a:ext cx="280437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прямоугольник с дополнительными отверстиями для крепления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с отверстиями</a:t>
            </a:r>
            <a:r>
              <a:rPr lang="ru-RU" altLang="ru-RU" b="1" i="1" dirty="0">
                <a:solidFill>
                  <a:srgbClr val="333399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21" name="Picture 16" descr="прямоугольники с отверстиям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1" y="4132428"/>
            <a:ext cx="2609334" cy="2183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362494" y="467179"/>
            <a:ext cx="101907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ромб</a:t>
            </a:r>
          </a:p>
        </p:txBody>
      </p:sp>
      <p:pic>
        <p:nvPicPr>
          <p:cNvPr id="23" name="Picture 18" descr="ромб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18" y="833891"/>
            <a:ext cx="2945709" cy="1962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186233" y="3268662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трапеция</a:t>
            </a:r>
          </a:p>
        </p:txBody>
      </p:sp>
      <p:pic>
        <p:nvPicPr>
          <p:cNvPr id="25" name="Picture 14" descr="трапеци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08" y="3635374"/>
            <a:ext cx="2848678" cy="269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http://www.tico-rantis.ru/upload/medialibrary/b2a/b2a863fbdf64f379c96768dda35ffb4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20" y="845088"/>
            <a:ext cx="4040957" cy="1909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im0-tub-ru.yandex.net/i?id=a49cd9488d5a4c2c486526880efd5bd6&amp;ref=rim&amp;n=33&amp;w=326&amp;h=1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318" y="3935820"/>
            <a:ext cx="4017459" cy="184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7897252" y="501347"/>
            <a:ext cx="31197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параллелограмм левый</a:t>
            </a: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7897252" y="3493282"/>
            <a:ext cx="3296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параллелограмм правый</a:t>
            </a:r>
          </a:p>
        </p:txBody>
      </p:sp>
    </p:spTree>
    <p:extLst>
      <p:ext uri="{BB962C8B-B14F-4D97-AF65-F5344CB8AC3E}">
        <p14:creationId xmlns:p14="http://schemas.microsoft.com/office/powerpoint/2010/main" val="198635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436687" y="480756"/>
            <a:ext cx="2373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пятиугольник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и шестиугольник</a:t>
            </a:r>
          </a:p>
        </p:txBody>
      </p:sp>
      <p:pic>
        <p:nvPicPr>
          <p:cNvPr id="11" name="Picture 18" descr="пяти и шестиугольни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4" y="1122105"/>
            <a:ext cx="3450644" cy="2503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631919" y="480756"/>
            <a:ext cx="40395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пятиугольник с пятиугольным отверстием</a:t>
            </a:r>
          </a:p>
        </p:txBody>
      </p:sp>
      <p:pic>
        <p:nvPicPr>
          <p:cNvPr id="14" name="Picture 10" descr="пятиугольники боль шие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9" y="1112042"/>
            <a:ext cx="4167855" cy="2350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810000" y="3521728"/>
            <a:ext cx="457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333399"/>
                </a:solidFill>
                <a:latin typeface="Bookman Old Style" panose="02050604050505020204" pitchFamily="18" charset="0"/>
              </a:rPr>
              <a:t>восьмиугольник с квадратным отверстием</a:t>
            </a:r>
          </a:p>
        </p:txBody>
      </p:sp>
      <p:pic>
        <p:nvPicPr>
          <p:cNvPr id="16" name="Picture 16" descr="восьмиугольники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85" y="4092921"/>
            <a:ext cx="3910029" cy="222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3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529872-8AE2-44F2-B309-ABE5BA7E53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7" t="4762" r="10346" b="3382"/>
          <a:stretch/>
        </p:blipFill>
        <p:spPr>
          <a:xfrm>
            <a:off x="961694" y="1714350"/>
            <a:ext cx="5053365" cy="401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1B5486-5E8A-4590-9819-92973E72F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35" y="1714350"/>
            <a:ext cx="5362277" cy="401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7">
            <a:extLst>
              <a:ext uri="{FF2B5EF4-FFF2-40B4-BE49-F238E27FC236}">
                <a16:creationId xmlns:a16="http://schemas.microsoft.com/office/drawing/2014/main" xmlns="" id="{F4DD4B05-C76A-4949-B923-7BDDBA38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950"/>
            <a:ext cx="10515600" cy="10747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Соединение ТИКО-деталей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26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13" name="Заголовок 7">
            <a:extLst>
              <a:ext uri="{FF2B5EF4-FFF2-40B4-BE49-F238E27FC236}">
                <a16:creationId xmlns:a16="http://schemas.microsoft.com/office/drawing/2014/main" xmlns="" id="{65D43BC6-3725-4B44-86AA-5B040D6F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3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Соединение ТИКО-деталей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85E95078-8995-47FC-A969-3CB1D923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8778" y="1714748"/>
            <a:ext cx="5491526" cy="3885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D271EC62-4622-4145-BCD2-A4C42DCB0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589" y="1744897"/>
            <a:ext cx="4038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Шарнирное соединение ТИКО-деталей позволяет скреплять многоугольники</a:t>
            </a:r>
            <a:endParaRPr kumimoji="0" lang="en-US" altLang="ru-RU" sz="2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под любым углом </a:t>
            </a:r>
            <a:endParaRPr kumimoji="0" lang="en-US" altLang="ru-RU" sz="2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и вращать их один относительно другого.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15462"/>
            <a:ext cx="10515600" cy="1075226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i="1" kern="18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«Дети охотно всегда чем-нибудь занимаются. Это весьма полезно, а потому не только не следует этому мешать, но нужно принимать меры к тому, чтобы всегда у них было, что делать»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>
                <a:solidFill>
                  <a:srgbClr val="2B587A"/>
                </a:solidFill>
                <a:latin typeface="Times New Roman"/>
                <a:ea typeface="Times New Roman"/>
                <a:cs typeface="Times New Roman"/>
                <a:hlinkClick r:id="rId3"/>
              </a:rPr>
              <a:t>Ян </a:t>
            </a:r>
            <a:r>
              <a:rPr lang="ru-RU" dirty="0" err="1">
                <a:solidFill>
                  <a:srgbClr val="2B587A"/>
                </a:solidFill>
                <a:latin typeface="Times New Roman"/>
                <a:ea typeface="Times New Roman"/>
                <a:cs typeface="Times New Roman"/>
                <a:hlinkClick r:id="rId3"/>
              </a:rPr>
              <a:t>Амос</a:t>
            </a:r>
            <a:r>
              <a:rPr lang="ru-RU" dirty="0">
                <a:solidFill>
                  <a:srgbClr val="2B587A"/>
                </a:solidFill>
                <a:latin typeface="Times New Roman"/>
                <a:ea typeface="Times New Roman"/>
                <a:cs typeface="Times New Roman"/>
                <a:hlinkClick r:id="rId3"/>
              </a:rPr>
              <a:t> Коменский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84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13" name="Заголовок 7">
            <a:extLst>
              <a:ext uri="{FF2B5EF4-FFF2-40B4-BE49-F238E27FC236}">
                <a16:creationId xmlns:a16="http://schemas.microsoft.com/office/drawing/2014/main" xmlns="" id="{65D43BC6-3725-4B44-86AA-5B040D6F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3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Соединение ТИКО-деталей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EEB74750-6CB3-4408-B73F-454222A6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9174" y="1593767"/>
            <a:ext cx="5614238" cy="420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C22C8504-8F00-4EE4-A8B2-F9F3832C2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734" y="1923940"/>
            <a:ext cx="4038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Наличие дополнительных креплений на некоторых деталях ТИКО делает возможным их перпендикулярное соединение.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58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081088" y="2064544"/>
            <a:ext cx="4148138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Отверстия внутри больших фигур конструктора можно использовать как «окошко» или «дверной проем» при сборе игровых форм.</a:t>
            </a:r>
          </a:p>
        </p:txBody>
      </p:sp>
      <p:pic>
        <p:nvPicPr>
          <p:cNvPr id="11" name="Picture 13" descr="домик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54" y="901658"/>
            <a:ext cx="368458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4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с конструктором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22858E-7593-4435-868E-9E0F9B3F72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41" y="1347632"/>
            <a:ext cx="6280118" cy="487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3394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с конструктором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5F6693-564D-4BC4-B00D-00F44C5826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9" y="1260389"/>
            <a:ext cx="4826245" cy="406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EAD4F3-D968-410C-9F7C-31E17D9A0B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49" y="1861996"/>
            <a:ext cx="5351792" cy="4182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73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работы с конструктором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24FBB1-EC79-434C-AE5C-F5DF314606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89" y="1218924"/>
            <a:ext cx="3780288" cy="5041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A132BE-FEEE-4661-ABDD-12B8E9F2C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47" y="1218924"/>
            <a:ext cx="3479964" cy="490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403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BA173B71-69F2-4EBD-9D13-6177EEE1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054"/>
            <a:ext cx="10515600" cy="91439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по полной схеме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D9664D-8FDF-4B7E-AA4C-E2D519D77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538332"/>
            <a:ext cx="5743832" cy="43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011D2A5-2C18-4D23-9145-35E0AEBE26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8" y="1322170"/>
            <a:ext cx="3517790" cy="475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9948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712355D6-1428-4ADA-82AC-FC33C94D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054"/>
            <a:ext cx="10515600" cy="91439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по контурной схеме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D4DB28-50CA-45B6-A628-CA4EE8374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68" y="1295052"/>
            <a:ext cx="3437959" cy="496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43D88D-EFAB-4586-93AD-993C8B3BE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93" y="1660252"/>
            <a:ext cx="6330707" cy="433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16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6" name="Picture 2" descr="http://emanuelt.ru/wp-content/uploads/2015/03/sektsiya-8.-OU-358.-TIKO.-Moskovskiy-rayon_Stranitsa_08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13305" r="6558" b="6032"/>
          <a:stretch/>
        </p:blipFill>
        <p:spPr bwMode="auto">
          <a:xfrm>
            <a:off x="1065771" y="1141693"/>
            <a:ext cx="6607775" cy="457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7">
            <a:extLst>
              <a:ext uri="{FF2B5EF4-FFF2-40B4-BE49-F238E27FC236}">
                <a16:creationId xmlns:a16="http://schemas.microsoft.com/office/drawing/2014/main" xmlns="" id="{E4E0E96D-8CD0-4C91-8371-4E810DAF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054"/>
            <a:ext cx="10515600" cy="9143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с помощью слухового диктанта</a:t>
            </a:r>
          </a:p>
        </p:txBody>
      </p:sp>
      <p:pic>
        <p:nvPicPr>
          <p:cNvPr id="10" name="Объект 2">
            <a:extLst>
              <a:ext uri="{FF2B5EF4-FFF2-40B4-BE49-F238E27FC236}">
                <a16:creationId xmlns:a16="http://schemas.microsoft.com/office/drawing/2014/main" xmlns="" id="{DB5412DE-0F0D-48B3-BA8F-5D5BDBB01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4692" y="2157690"/>
            <a:ext cx="3959747" cy="297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5623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7" name="Заголовок 7">
            <a:extLst>
              <a:ext uri="{FF2B5EF4-FFF2-40B4-BE49-F238E27FC236}">
                <a16:creationId xmlns:a16="http://schemas.microsoft.com/office/drawing/2014/main" xmlns="" id="{FB0E8BE1-8B8B-4543-902F-0794C4416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054"/>
            <a:ext cx="10515600" cy="91439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по образцу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204F75-6337-4410-94AA-938D33A85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597"/>
            <a:ext cx="4843653" cy="332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E23CA3-B9FA-4149-BF7A-D332D24AB6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23" y="1828800"/>
            <a:ext cx="5329237" cy="443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6635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722B03-5ECD-49CE-BBD9-EE4ED9CD1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8" y="1232288"/>
            <a:ext cx="2271379" cy="307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1CFF4B-B13D-45B0-A382-6852B49AA5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94" y="3165938"/>
            <a:ext cx="2379360" cy="309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7">
            <a:extLst>
              <a:ext uri="{FF2B5EF4-FFF2-40B4-BE49-F238E27FC236}">
                <a16:creationId xmlns:a16="http://schemas.microsoft.com/office/drawing/2014/main" xmlns="" id="{55162B3F-DD2F-484D-8207-528740498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054"/>
            <a:ext cx="10515600" cy="91439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по технологической карте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DFFBDF-BFA4-4BEF-ACC8-9A45577E6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04" y="2825821"/>
            <a:ext cx="4035177" cy="295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552BD0-9151-421E-ABAE-C2943F121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42" y="1470451"/>
            <a:ext cx="3184115" cy="462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55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47" y="1529862"/>
            <a:ext cx="10815145" cy="107522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– это 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рансформируемый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гровой </a:t>
            </a:r>
            <a:r>
              <a:rPr lang="ru-RU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онструктор для 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бъёмного моделирования</a:t>
            </a:r>
            <a:endParaRPr lang="ru-RU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08" y="911051"/>
            <a:ext cx="3682233" cy="1120071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ºÐ°ÑÑÐ¸Ð½ÐºÐ¸ ÑÐ¸ÐºÐ¾ Ð´ÐµÑÐ°Ð»ÐµÐ¹ Ð¿Ð¾ ÑÐ²ÐµÑÑ ÑÐ°Ð·Ð¼ÐµÑÑ ÑÐ¸Ð³ÑÑÐ°Ð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05" y="3381791"/>
            <a:ext cx="3316320" cy="2575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6700" y="2838827"/>
            <a:ext cx="3718400" cy="37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3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7" name="Заголовок 7">
            <a:extLst>
              <a:ext uri="{FF2B5EF4-FFF2-40B4-BE49-F238E27FC236}">
                <a16:creationId xmlns:a16="http://schemas.microsoft.com/office/drawing/2014/main" xmlns="" id="{DA67B08A-FDC5-42D2-9503-A1B7ACA44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6054"/>
            <a:ext cx="10764795" cy="9143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Конструирование по собственному представлению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EBD1594-8CE9-4963-9097-C3A726094E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6" y="1383774"/>
            <a:ext cx="3129150" cy="487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9C7092F-03D8-4733-B0BB-7F89273A31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29" y="1297460"/>
            <a:ext cx="3753365" cy="500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DE87527-BAF6-45EC-B6C8-C8EF57317B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01" y="2306369"/>
            <a:ext cx="3884383" cy="311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3600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752A9-ED0E-47DE-BFD0-4AEB29C6D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9246" r="1832"/>
          <a:stretch/>
        </p:blipFill>
        <p:spPr>
          <a:xfrm>
            <a:off x="722269" y="1405996"/>
            <a:ext cx="5397125" cy="404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D992E29-E099-4009-BA03-DBCB61F668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1537" r="10708" b="12421"/>
          <a:stretch/>
        </p:blipFill>
        <p:spPr>
          <a:xfrm>
            <a:off x="6219432" y="1877933"/>
            <a:ext cx="5373794" cy="445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7">
            <a:extLst>
              <a:ext uri="{FF2B5EF4-FFF2-40B4-BE49-F238E27FC236}">
                <a16:creationId xmlns:a16="http://schemas.microsoft.com/office/drawing/2014/main" xmlns="" id="{22B63C07-8F4C-4AF8-8DED-CA89BC4F1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6054"/>
            <a:ext cx="10764795" cy="91439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548540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F066321-A995-466E-8657-AEFC2F2FB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93" y="2579220"/>
            <a:ext cx="3266938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1C79AD0-8C0B-48C8-8169-C9EE96211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0" y="739092"/>
            <a:ext cx="2952625" cy="415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43472DB-0E86-4CF4-8A40-5611BDF5C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29" y="2034669"/>
            <a:ext cx="4628899" cy="343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00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B1908FF-053C-49E0-A806-CE3575213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41" y="669901"/>
            <a:ext cx="4384230" cy="553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5FAA73B-455A-4736-85CB-1994FF594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73" y="669901"/>
            <a:ext cx="2697974" cy="553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066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D0FFD55-A180-46C1-BB35-A30FA0D602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1" y="746806"/>
            <a:ext cx="5472000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389445-5A3E-47A6-97EE-5DC438D91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34" y="2229688"/>
            <a:ext cx="5472000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4583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0481ED-6848-4F31-B8DB-A8737FF9E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85" y="1018410"/>
            <a:ext cx="3624919" cy="511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80776E2-2182-4FBD-95F7-E947F97E7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38" y="1095713"/>
            <a:ext cx="6203574" cy="46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4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выставки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0" y="3837479"/>
            <a:ext cx="3230669" cy="2423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58" y="1063972"/>
            <a:ext cx="4603751" cy="277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5" y="1023401"/>
            <a:ext cx="3765281" cy="282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11" y="3847264"/>
            <a:ext cx="3271611" cy="245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022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FC1059C-C5EE-4AD0-8525-CE318F268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2" y="772921"/>
            <a:ext cx="5215122" cy="395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EF1F872-B7D3-476A-9E08-C8065E033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0871"/>
            <a:ext cx="5434888" cy="323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3985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315E58-D23C-459F-8703-E26C1AEE02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3" y="736001"/>
            <a:ext cx="5282703" cy="438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413426-A2CE-45CC-9EB7-0CA1412A4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49" y="2928550"/>
            <a:ext cx="5583128" cy="314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5745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55" y="753121"/>
            <a:ext cx="7218010" cy="535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24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15462"/>
            <a:ext cx="10515600" cy="1075226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               </a:t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               </a:t>
            </a:r>
            <a:r>
              <a:rPr lang="ru-RU" sz="6000" b="1" kern="18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Девиз               :</a:t>
            </a:r>
            <a:br>
              <a:rPr lang="ru-RU" sz="6000" b="1" kern="18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sz="8000" b="1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«Обучаемся, играя!»</a:t>
            </a: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</a:br>
            <a:endParaRPr lang="ru-RU" sz="60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DBC36A-2F25-4EB7-A0F1-5261F4BE8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000" y="864000"/>
            <a:ext cx="2212662" cy="650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FC178B-297D-4464-AA73-74F683C05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000" y="2730632"/>
            <a:ext cx="5366250" cy="360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118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443A9D2-ECF1-4B7E-99B9-FD3822881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78" y="731081"/>
            <a:ext cx="7458390" cy="547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601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7" y="686052"/>
            <a:ext cx="7518331" cy="557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456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290F63-F0F8-466A-9A5E-D827F5D0F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65" y="613443"/>
            <a:ext cx="3516512" cy="564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0E1816-AB21-4FAD-9157-AAA478AD7D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44" y="761388"/>
            <a:ext cx="7029059" cy="541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8375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46" y="614244"/>
            <a:ext cx="7713915" cy="571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327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EFB584-722F-483F-B6A3-2CA9C8F40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" y="649969"/>
            <a:ext cx="5535007" cy="386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6BEF7AE-CAF2-46A4-BF71-C59C2D3B5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55" y="2332911"/>
            <a:ext cx="5240749" cy="386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355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44D054-CEF2-4C3A-8E26-27E1EE4CAE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3" y="649969"/>
            <a:ext cx="4911035" cy="444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D3A6DC-B68F-4590-B68C-A955EE95F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66" y="2780270"/>
            <a:ext cx="6014478" cy="312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122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236115"/>
            <a:ext cx="10680929" cy="420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364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.mycdn.me/i?r=AyH4iRPQ2q0otWIFepML2LxRMYvRDaOdW1QtgJFgu9jAE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225" y="1000089"/>
            <a:ext cx="7013855" cy="526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768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0" y="1120098"/>
            <a:ext cx="10479907" cy="504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93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.mycdn.me/i?r=AyH4iRPQ2q0otWIFepML2LxRMYvRDaOdW1QtgJFgu9jAE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281" y="1211444"/>
            <a:ext cx="10375237" cy="487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17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15462"/>
            <a:ext cx="10515600" cy="107522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развивает ТИКО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FF0000"/>
                </a:solidFill>
                <a:latin typeface="Bookman Old Style" pitchFamily="18" charset="0"/>
              </a:rPr>
              <a:t> Т   </a:t>
            </a:r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творческие умения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009900"/>
                </a:solidFill>
                <a:latin typeface="Bookman Old Style" pitchFamily="18" charset="0"/>
              </a:rPr>
              <a:t>      И   </a:t>
            </a:r>
            <a:r>
              <a:rPr lang="ru-RU" sz="3200" b="1" dirty="0">
                <a:solidFill>
                  <a:srgbClr val="009900"/>
                </a:solidFill>
                <a:latin typeface="Bookman Old Style" pitchFamily="18" charset="0"/>
              </a:rPr>
              <a:t>интеллектуальные умения</a:t>
            </a:r>
            <a:endParaRPr lang="ru-RU" sz="7200" b="1" dirty="0">
              <a:solidFill>
                <a:srgbClr val="009900"/>
              </a:solidFill>
              <a:latin typeface="Bookman Old Style" pitchFamily="18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6600FF"/>
                </a:solidFill>
                <a:latin typeface="Bookman Old Style" pitchFamily="18" charset="0"/>
              </a:rPr>
              <a:t>      К   </a:t>
            </a:r>
            <a:r>
              <a:rPr lang="ru-RU" sz="3200" b="1" dirty="0">
                <a:solidFill>
                  <a:srgbClr val="6600FF"/>
                </a:solidFill>
                <a:latin typeface="Bookman Old Style" pitchFamily="18" charset="0"/>
              </a:rPr>
              <a:t>коммуникативные умения</a:t>
            </a:r>
            <a:endParaRPr lang="ru-RU" sz="7200" b="1" dirty="0">
              <a:solidFill>
                <a:srgbClr val="6600FF"/>
              </a:solidFill>
              <a:latin typeface="Bookman Old Style" pitchFamily="18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CC0066"/>
                </a:solidFill>
                <a:latin typeface="Bookman Old Style" pitchFamily="18" charset="0"/>
              </a:rPr>
              <a:t>О   </a:t>
            </a:r>
            <a:r>
              <a:rPr lang="ru-RU" sz="3200" b="1" dirty="0">
                <a:solidFill>
                  <a:srgbClr val="CC0066"/>
                </a:solidFill>
                <a:latin typeface="Bookman Old Style" pitchFamily="18" charset="0"/>
              </a:rPr>
              <a:t>организаторские и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>
                <a:solidFill>
                  <a:srgbClr val="CC0066"/>
                </a:solidFill>
                <a:latin typeface="Bookman Old Style" pitchFamily="18" charset="0"/>
              </a:rPr>
              <a:t>            оценочные умения</a:t>
            </a:r>
            <a:endParaRPr lang="ru-RU" sz="7200" b="1" dirty="0">
              <a:solidFill>
                <a:srgbClr val="CC0066"/>
              </a:solidFill>
              <a:latin typeface="Bookman Old Style" pitchFamily="18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7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3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.mycdn.me/i?r=AyH4iRPQ2q0otWIFepML2LxRMYvRDaOdW1QtgJFgu9jAE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225" y="953358"/>
            <a:ext cx="7076165" cy="530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9829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.mycdn.me/i?r=AyH4iRPQ2q0otWIFepML2LxRMYvRDaOdW1QtgJFgu9jAE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i.mycdn.me/i?r=AyH4iRPQ2q0otWIFepML2LxRCH7mXs1puZpFOIDEcR1JP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i.mycdn.me/i?r=AyH4iRPQ2q0otWIFepML2LxRCH7mXs1puZpFOIDEcR1JPw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70" y="1337333"/>
            <a:ext cx="10867260" cy="423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663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9011"/>
            <a:ext cx="10515600" cy="867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ТИКО - сказки</a:t>
            </a:r>
          </a:p>
        </p:txBody>
      </p:sp>
      <p:sp>
        <p:nvSpPr>
          <p:cNvPr id="3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042988"/>
            <a:ext cx="21812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i.mycdn.me/i?r=AzEPZsRbOZEKgBhR0XGMT1Rk8la0w5vNtTC4uGnFD9JHJKaKTM5SRkZCeTgDn6uOy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.mycdn.me/i?r=AyH4iRPQ2q0otWIFepML2LxRkjSYvzLRwzIvXl5IW1deH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i.mycdn.me/i?r=AyH4iRPQ2q0otWIFepML2LxRMYvRDaOdW1QtgJFgu9jAE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" descr="https://i.mycdn.me/i?r=AyH4iRPQ2q0otWIFepML2LxRCH7mXs1puZpFOIDEcR1JP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s://i.mycdn.me/i?r=AyH4iRPQ2q0otWIFepML2LxRCH7mXs1puZpFOIDEcR1JPw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825" y="1046810"/>
            <a:ext cx="7049169" cy="528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793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000" y="685361"/>
            <a:ext cx="7853841" cy="3308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ТИКО – это мир фантазий!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идей, разнообразий.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ТИКО руки развивает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мечтать нам не мешает.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скажу про ТИКО я – 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лучшая игра!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BA8440-E090-4C89-A982-BA5EED48B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24" y="412534"/>
            <a:ext cx="2715045" cy="27116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1CADB3-FD2D-4753-952E-C6A18FFCE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47" y="3635292"/>
            <a:ext cx="3536608" cy="265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B17DBD-3E78-4ECB-80E8-15D9462CA0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073" y="3833449"/>
            <a:ext cx="2876449" cy="25002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B23311C-83B3-4303-9487-4C81FE80B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6940" y="3548822"/>
            <a:ext cx="3401900" cy="271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86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32" y="404776"/>
            <a:ext cx="3482211" cy="2611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443" y="340274"/>
            <a:ext cx="3140628" cy="1582033"/>
          </a:xfrm>
          <a:prstGeom prst="rect">
            <a:avLst/>
          </a:prstGeom>
          <a:ln>
            <a:noFill/>
          </a:ln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3279376" y="4058910"/>
            <a:ext cx="1144109" cy="642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615288" y="4418046"/>
            <a:ext cx="178701" cy="642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968208" y="3996229"/>
            <a:ext cx="2016224" cy="321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104729" y="2433464"/>
            <a:ext cx="2112235" cy="582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146880" y="1850494"/>
            <a:ext cx="178701" cy="582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7173821" y="2433464"/>
            <a:ext cx="1802499" cy="582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3" y="549769"/>
            <a:ext cx="3794635" cy="1780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220" y="4470213"/>
            <a:ext cx="2624568" cy="19126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60" y="3975636"/>
            <a:ext cx="2414539" cy="20998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7496" y="4757045"/>
            <a:ext cx="2394520" cy="16573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164" y="2415596"/>
            <a:ext cx="3936437" cy="22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493" y="343671"/>
            <a:ext cx="10515600" cy="1075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Существует 20 наборов конструктора ТИКО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209800" y="1168196"/>
            <a:ext cx="5919787" cy="4789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1. Фантазёр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2. Геометрия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3. Школьник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4. Архимед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5. Класс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6. Шары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7. Платоновы тела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8. Малыш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9. Арифметика: учимся считать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10. Арифметика: сотня в квадрате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²Ð¸Ð´Ñ ÑÐ¸ÐºÐ¾ ÐºÐ¾Ð½ÑÑÑÑÐºÑÐ¾ÑÐ¾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066051"/>
            <a:ext cx="4472494" cy="38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5825" y="1250689"/>
            <a:ext cx="2857500" cy="1781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3442" y="4917795"/>
            <a:ext cx="3392903" cy="9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00026" y="713330"/>
            <a:ext cx="5625662" cy="4789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11. Грамматика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12. Азбука (Эрудит)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13. Английский язык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14. Логопедический сундучок: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набор №1 «Звуки»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набор №2 «Буквы»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15. ТИКО-</a:t>
            </a:r>
            <a:r>
              <a:rPr lang="ru-RU" b="1" dirty="0" err="1">
                <a:latin typeface="Times New Roman" pitchFamily="18" charset="0"/>
                <a:ea typeface="Calibri"/>
                <a:cs typeface="Times New Roman" pitchFamily="18" charset="0"/>
              </a:rPr>
              <a:t>пазлы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 «Сказки»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16. Пингвин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17. Ракетный крейсер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18. Хрустальный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19. Колесо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20. Глазки и носики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sp>
        <p:nvSpPr>
          <p:cNvPr id="3" name="AutoShape 2" descr="https://umitoy.ru/upload/iblock/ecd/ecda46551393a8149148257228df57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5251" y="896734"/>
            <a:ext cx="3139179" cy="3105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1601" y="3192036"/>
            <a:ext cx="3057512" cy="3057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9" y="1188952"/>
            <a:ext cx="1714288" cy="17108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9529513" y="4256442"/>
            <a:ext cx="2307333" cy="15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0924823" y="13805825"/>
            <a:ext cx="53059" cy="49624"/>
          </a:xfrm>
          <a:prstGeom prst="actionButtonBackPrevio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1696" y="1592317"/>
            <a:ext cx="10392103" cy="4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41" y="6260481"/>
            <a:ext cx="601546" cy="6015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7" y="6333687"/>
            <a:ext cx="537413" cy="447079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8390" y="6333687"/>
            <a:ext cx="551357" cy="447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CFC6EE-6B3E-463C-99B6-3D1EA8AD44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r="1443" b="18504"/>
          <a:stretch/>
        </p:blipFill>
        <p:spPr>
          <a:xfrm>
            <a:off x="714706" y="620780"/>
            <a:ext cx="4393694" cy="280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775C54-23E5-4739-95A0-4215691E1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21631" r="7209" b="12062"/>
          <a:stretch/>
        </p:blipFill>
        <p:spPr>
          <a:xfrm>
            <a:off x="2192456" y="3900174"/>
            <a:ext cx="4393695" cy="221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162FC33E-A94A-49A9-A480-B3FBAEDE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7850" y="1009559"/>
            <a:ext cx="5149444" cy="44780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117508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Аспек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315</Words>
  <Application>Microsoft Office PowerPoint</Application>
  <PresentationFormat>Широкоэкранный</PresentationFormat>
  <Paragraphs>112</Paragraphs>
  <Slides>53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53</vt:i4>
      </vt:variant>
    </vt:vector>
  </HeadingPairs>
  <TitlesOfParts>
    <vt:vector size="68" baseType="lpstr">
      <vt:lpstr>Arial</vt:lpstr>
      <vt:lpstr>Bookman Old Style</vt:lpstr>
      <vt:lpstr>Calibri</vt:lpstr>
      <vt:lpstr>Calibri Light</vt:lpstr>
      <vt:lpstr>Times New Roman</vt:lpstr>
      <vt:lpstr>Trebuchet MS</vt:lpstr>
      <vt:lpstr>Verdana</vt:lpstr>
      <vt:lpstr>Wingdings 2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Аспект</vt:lpstr>
      <vt:lpstr>Неделя открытых   встреч  «Мы вместе: партнёрские и методические контакты развиваются»</vt:lpstr>
      <vt:lpstr>     «Дети охотно всегда чем-нибудь занимаются. Это весьма полезно, а потому не только не следует этому мешать, но нужно принимать меры к тому, чтобы всегда у них было, что делать»  Ян Амос Коменский</vt:lpstr>
      <vt:lpstr>                                                – это   Трансформируемый Игровой Конструктор для  Объёмного моделирования</vt:lpstr>
      <vt:lpstr>                                             Девиз               :      «Обучаемся, играя!»   </vt:lpstr>
      <vt:lpstr>Что развивает ТИКО?</vt:lpstr>
      <vt:lpstr>Презентация PowerPoint</vt:lpstr>
      <vt:lpstr>Существует 20 наборов конструктора ТИКО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конструктора ТИКО</vt:lpstr>
      <vt:lpstr>Презентация PowerPoint</vt:lpstr>
      <vt:lpstr>Презентация PowerPoint</vt:lpstr>
      <vt:lpstr>Презентация PowerPoint</vt:lpstr>
      <vt:lpstr>Соединение ТИКО-деталей</vt:lpstr>
      <vt:lpstr>Соединение ТИКО-деталей</vt:lpstr>
      <vt:lpstr>Соединение ТИКО-деталей</vt:lpstr>
      <vt:lpstr>Презентация PowerPoint</vt:lpstr>
      <vt:lpstr>Этапы работы с конструктором</vt:lpstr>
      <vt:lpstr>Этапы работы с конструктором</vt:lpstr>
      <vt:lpstr>Этапы работы с конструктором</vt:lpstr>
      <vt:lpstr>Конструирование по полной схеме</vt:lpstr>
      <vt:lpstr>Конструирование по контурной схеме</vt:lpstr>
      <vt:lpstr>Конструирование с помощью слухового диктанта</vt:lpstr>
      <vt:lpstr>Конструирование по образцу</vt:lpstr>
      <vt:lpstr>Конструирование по технологической карте</vt:lpstr>
      <vt:lpstr>Конструирование по собственному представлению</vt:lpstr>
      <vt:lpstr>Игровая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ТИКО - выставки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ТИКО - сказки</vt:lpstr>
      <vt:lpstr>ТИКО - сказки</vt:lpstr>
      <vt:lpstr>ТИКО - сказки</vt:lpstr>
      <vt:lpstr>ТИКО - сказки</vt:lpstr>
      <vt:lpstr>ТИКО - сказки</vt:lpstr>
      <vt:lpstr>ТИКО - сказки</vt:lpstr>
      <vt:lpstr>ТИКО - сказки</vt:lpstr>
      <vt:lpstr>ТИКО – это мир фантазий! Мир идей, разнообразий. ТИКО руки развивает И мечтать нам не мешает. И скажу про ТИКО я –  Это лучшая игра!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Михаил Успех</dc:creator>
  <cp:lastModifiedBy>PONAA</cp:lastModifiedBy>
  <cp:revision>91</cp:revision>
  <dcterms:created xsi:type="dcterms:W3CDTF">2019-02-07T04:01:18Z</dcterms:created>
  <dcterms:modified xsi:type="dcterms:W3CDTF">2023-10-09T11:40:33Z</dcterms:modified>
</cp:coreProperties>
</file>